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9"/>
  </p:notesMasterIdLst>
  <p:sldIdLst>
    <p:sldId id="314" r:id="rId6"/>
    <p:sldId id="317" r:id="rId7"/>
    <p:sldId id="318" r:id="rId8"/>
    <p:sldId id="316" r:id="rId9"/>
    <p:sldId id="319" r:id="rId10"/>
    <p:sldId id="320" r:id="rId11"/>
    <p:sldId id="321" r:id="rId12"/>
    <p:sldId id="322" r:id="rId13"/>
    <p:sldId id="323" r:id="rId14"/>
    <p:sldId id="324" r:id="rId15"/>
    <p:sldId id="325" r:id="rId16"/>
    <p:sldId id="309" r:id="rId17"/>
    <p:sldId id="326" r:id="rId18"/>
    <p:sldId id="327" r:id="rId19"/>
    <p:sldId id="328" r:id="rId20"/>
    <p:sldId id="329" r:id="rId21"/>
    <p:sldId id="330" r:id="rId22"/>
    <p:sldId id="331" r:id="rId23"/>
    <p:sldId id="332" r:id="rId24"/>
    <p:sldId id="333" r:id="rId25"/>
    <p:sldId id="334" r:id="rId26"/>
    <p:sldId id="335" r:id="rId27"/>
    <p:sldId id="336" r:id="rId28"/>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504" y="-7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23</a:t>
            </a:fld>
            <a:endParaRPr lang="en-US"/>
          </a:p>
        </p:txBody>
      </p:sp>
    </p:spTree>
    <p:extLst>
      <p:ext uri="{BB962C8B-B14F-4D97-AF65-F5344CB8AC3E}">
        <p14:creationId xmlns:p14="http://schemas.microsoft.com/office/powerpoint/2010/main" val="1030127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07/02/2018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February 2018</a:t>
            </a:r>
          </a:p>
        </p:txBody>
      </p:sp>
      <p:sp>
        <p:nvSpPr>
          <p:cNvPr id="4099" name="Text Placeholder 2"/>
          <p:cNvSpPr>
            <a:spLocks noGrp="1"/>
          </p:cNvSpPr>
          <p:nvPr>
            <p:ph type="body" sz="quarter" idx="13"/>
          </p:nvPr>
        </p:nvSpPr>
        <p:spPr>
          <a:xfrm>
            <a:off x="792163" y="3427413"/>
            <a:ext cx="5335587" cy="473075"/>
          </a:xfrm>
        </p:spPr>
        <p:txBody>
          <a:bodyPr/>
          <a:lstStyle/>
          <a:p>
            <a:pPr marL="0" lvl="2" indent="0"/>
            <a:r>
              <a:rPr lang="en-GB" sz="2400" dirty="0" smtClean="0"/>
              <a:t>Supply and the limits to growth</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72002" cy="882143"/>
          </a:xfrm>
        </p:spPr>
        <p:txBody>
          <a:bodyPr/>
          <a:lstStyle/>
          <a:p>
            <a:pPr lvl="1"/>
            <a:r>
              <a:rPr lang="en-GB" b="1" dirty="0"/>
              <a:t>Chart 3.9  </a:t>
            </a:r>
            <a:r>
              <a:rPr lang="en-GB" dirty="0" smtClean="0"/>
              <a:t>Finance </a:t>
            </a:r>
            <a:r>
              <a:rPr lang="en-GB" dirty="0"/>
              <a:t>and manufacturing account for over half of </a:t>
            </a:r>
            <a:r>
              <a:rPr lang="en-GB" dirty="0" smtClean="0"/>
              <a:t>the recent </a:t>
            </a:r>
            <a:r>
              <a:rPr lang="en-GB" dirty="0"/>
              <a:t>weakness in productivity growth</a:t>
            </a:r>
          </a:p>
          <a:p>
            <a:pPr lvl="2"/>
            <a:r>
              <a:rPr lang="en-GB" dirty="0" smtClean="0"/>
              <a:t>Contributions </a:t>
            </a:r>
            <a:r>
              <a:rPr lang="en-GB" dirty="0"/>
              <a:t>to hourly labour productivity growth</a:t>
            </a:r>
            <a:r>
              <a:rPr lang="en-GB" baseline="30000" dirty="0"/>
              <a:t>(a)</a:t>
            </a:r>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r>
              <a:rPr lang="en-GB" dirty="0" smtClean="0"/>
              <a:t> </a:t>
            </a:r>
            <a:endParaRPr lang="en-GB" dirty="0"/>
          </a:p>
          <a:p>
            <a:r>
              <a:rPr lang="en-GB" dirty="0"/>
              <a:t>(</a:t>
            </a:r>
            <a:r>
              <a:rPr lang="en-GB" dirty="0" smtClean="0"/>
              <a:t>a)	Annual </a:t>
            </a:r>
            <a:r>
              <a:rPr lang="en-GB" dirty="0"/>
              <a:t>averages. Sectoral output per hour is calculated as gross value added (GVA) divided by hours worked.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555275"/>
            <a:ext cx="5438253" cy="4398882"/>
          </a:xfrm>
          <a:prstGeom prst="rect">
            <a:avLst/>
          </a:prstGeom>
        </p:spPr>
      </p:pic>
    </p:spTree>
    <p:extLst>
      <p:ext uri="{BB962C8B-B14F-4D97-AF65-F5344CB8AC3E}">
        <p14:creationId xmlns:p14="http://schemas.microsoft.com/office/powerpoint/2010/main" val="41005182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3.10  </a:t>
            </a:r>
            <a:r>
              <a:rPr lang="en-GB" dirty="0" smtClean="0"/>
              <a:t>Much of the productivity growth shortfall has been</a:t>
            </a:r>
          </a:p>
          <a:p>
            <a:pPr lvl="1"/>
            <a:r>
              <a:rPr lang="en-GB" dirty="0" smtClean="0"/>
              <a:t>concentrated at the top of the productivity distribution</a:t>
            </a:r>
          </a:p>
          <a:p>
            <a:pPr lvl="2"/>
            <a:r>
              <a:rPr lang="en-GB" dirty="0"/>
              <a:t>Productivity per worker by productivity </a:t>
            </a:r>
            <a:r>
              <a:rPr lang="en-GB" dirty="0" smtClean="0"/>
              <a:t>percentile</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Data </a:t>
            </a:r>
            <a:r>
              <a:rPr lang="en-GB" dirty="0"/>
              <a:t>are taken from the ONS Annual Business Survey. Calculated as the annual change in the level of productivity for each centile of the productivity distribution. Value added per worker, chained-volume measure. Excludes financial companies and sectors for which no data are available prior to 2008.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9999" y="1444367"/>
            <a:ext cx="5248666" cy="4547626"/>
          </a:xfrm>
          <a:prstGeom prst="rect">
            <a:avLst/>
          </a:prstGeom>
        </p:spPr>
      </p:pic>
    </p:spTree>
    <p:extLst>
      <p:ext uri="{BB962C8B-B14F-4D97-AF65-F5344CB8AC3E}">
        <p14:creationId xmlns:p14="http://schemas.microsoft.com/office/powerpoint/2010/main" val="20180871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3.A  </a:t>
            </a:r>
            <a:r>
              <a:rPr lang="en-GB" dirty="0" smtClean="0"/>
              <a:t>Employment </a:t>
            </a:r>
            <a:r>
              <a:rPr lang="en-GB" dirty="0"/>
              <a:t>growth has remained robust over 2017</a:t>
            </a:r>
          </a:p>
          <a:p>
            <a:pPr lvl="2"/>
            <a:r>
              <a:rPr lang="en-GB" dirty="0"/>
              <a:t>Changes in employment, vacancies, redundancies and survey indicators of</a:t>
            </a:r>
          </a:p>
          <a:p>
            <a:pPr lvl="2"/>
            <a:r>
              <a:rPr lang="en-GB" dirty="0"/>
              <a:t>employment intentions</a:t>
            </a:r>
            <a:endParaRPr lang="en-GB" baseline="30000" dirty="0"/>
          </a:p>
        </p:txBody>
      </p:sp>
      <p:sp>
        <p:nvSpPr>
          <p:cNvPr id="5" name="Text Placeholder 4"/>
          <p:cNvSpPr>
            <a:spLocks noGrp="1"/>
          </p:cNvSpPr>
          <p:nvPr>
            <p:ph type="body" sz="quarter" idx="16"/>
          </p:nvPr>
        </p:nvSpPr>
        <p:spPr>
          <a:xfrm>
            <a:off x="6000750" y="1085849"/>
            <a:ext cx="2943224" cy="5191125"/>
          </a:xfrm>
        </p:spPr>
        <p:txBody>
          <a:bodyPr/>
          <a:lstStyle/>
          <a:p>
            <a:pPr marL="0" indent="0"/>
            <a:r>
              <a:rPr lang="en-GB" dirty="0"/>
              <a:t>Sources: Bank of England, BCC, CBI, </a:t>
            </a:r>
            <a:r>
              <a:rPr lang="en-GB" dirty="0" smtClean="0"/>
              <a:t>CBI/PwC, KPMG/REC/IHS </a:t>
            </a:r>
            <a:r>
              <a:rPr lang="en-GB" dirty="0" err="1"/>
              <a:t>Markit</a:t>
            </a:r>
            <a:r>
              <a:rPr lang="en-GB" dirty="0"/>
              <a:t>, ONS and Bank calculations. </a:t>
            </a:r>
            <a:endParaRPr lang="en-GB" dirty="0" smtClean="0"/>
          </a:p>
          <a:p>
            <a:endParaRPr lang="en-GB" dirty="0"/>
          </a:p>
          <a:p>
            <a:r>
              <a:rPr lang="en-GB" dirty="0"/>
              <a:t>(</a:t>
            </a:r>
            <a:r>
              <a:rPr lang="en-GB" dirty="0" smtClean="0"/>
              <a:t>a)	Changes </a:t>
            </a:r>
            <a:r>
              <a:rPr lang="en-GB" dirty="0"/>
              <a:t>relative to the previous quarter. Figure for </a:t>
            </a:r>
            <a:r>
              <a:rPr lang="en-GB" dirty="0" smtClean="0"/>
              <a:t/>
            </a:r>
            <a:br>
              <a:rPr lang="en-GB" dirty="0" smtClean="0"/>
            </a:br>
            <a:r>
              <a:rPr lang="en-GB" dirty="0" smtClean="0"/>
              <a:t>2017 </a:t>
            </a:r>
            <a:r>
              <a:rPr lang="en-GB" dirty="0"/>
              <a:t>Q4 is Bank staff’s projection, based on data to November. </a:t>
            </a:r>
          </a:p>
          <a:p>
            <a:r>
              <a:rPr lang="en-GB" dirty="0"/>
              <a:t>(</a:t>
            </a:r>
            <a:r>
              <a:rPr lang="en-GB" dirty="0" smtClean="0"/>
              <a:t>b)	Other </a:t>
            </a:r>
            <a:r>
              <a:rPr lang="en-GB" dirty="0"/>
              <a:t>comprises unpaid family workers and those on government-supported training and employment programmes classified as being in employment. </a:t>
            </a:r>
          </a:p>
          <a:p>
            <a:r>
              <a:rPr lang="en-GB" dirty="0"/>
              <a:t>(</a:t>
            </a:r>
            <a:r>
              <a:rPr lang="en-GB" dirty="0" smtClean="0"/>
              <a:t>c)	Measures </a:t>
            </a:r>
            <a:r>
              <a:rPr lang="en-GB" dirty="0"/>
              <a:t>for the Bank’s Agents (manufacturing and services), the BCC (non-services and services) and </a:t>
            </a:r>
            <a:r>
              <a:rPr lang="en-GB" dirty="0" smtClean="0"/>
              <a:t/>
            </a:r>
            <a:br>
              <a:rPr lang="en-GB" dirty="0" smtClean="0"/>
            </a:br>
            <a:r>
              <a:rPr lang="en-GB" dirty="0" smtClean="0"/>
              <a:t>CBI </a:t>
            </a:r>
            <a:r>
              <a:rPr lang="en-GB" dirty="0"/>
              <a:t>(manufacturing, financial services, business/consumer/professional services and distributive trades) are weighted together using employee job shares from Workforce Jobs. The REC data cover the whole economy. </a:t>
            </a:r>
          </a:p>
          <a:p>
            <a:r>
              <a:rPr lang="en-GB" dirty="0"/>
              <a:t>(</a:t>
            </a:r>
            <a:r>
              <a:rPr lang="en-GB" dirty="0" smtClean="0"/>
              <a:t>d)	The </a:t>
            </a:r>
            <a:r>
              <a:rPr lang="en-GB" dirty="0"/>
              <a:t>scores are on a scale of -5 to +5, with positive scores indicating stronger employment intentions over the next six months relative to the previous three months. Last available observation for each quarter. </a:t>
            </a:r>
          </a:p>
          <a:p>
            <a:r>
              <a:rPr lang="en-GB" dirty="0"/>
              <a:t>(</a:t>
            </a:r>
            <a:r>
              <a:rPr lang="en-GB" dirty="0" smtClean="0"/>
              <a:t>e)	Net </a:t>
            </a:r>
            <a:r>
              <a:rPr lang="en-GB" dirty="0"/>
              <a:t>percentage balance of companies expecting their workforce to increase over the next three months. Data are not seasonally adjusted. </a:t>
            </a:r>
          </a:p>
          <a:p>
            <a:r>
              <a:rPr lang="en-GB" dirty="0"/>
              <a:t>(</a:t>
            </a:r>
            <a:r>
              <a:rPr lang="en-GB" dirty="0" smtClean="0"/>
              <a:t>f)	Net </a:t>
            </a:r>
            <a:r>
              <a:rPr lang="en-GB" dirty="0"/>
              <a:t>percentage balance of companies expecting their workforce to increase over the next three months. </a:t>
            </a:r>
          </a:p>
          <a:p>
            <a:r>
              <a:rPr lang="en-GB" dirty="0"/>
              <a:t>(</a:t>
            </a:r>
            <a:r>
              <a:rPr lang="en-GB" dirty="0" smtClean="0"/>
              <a:t>g)	Quarterly </a:t>
            </a:r>
            <a:r>
              <a:rPr lang="en-GB" dirty="0"/>
              <a:t>average. Recruitment agencies’ reports on the demand for staff placements compared with the previous month. A reading above 50 indicates growth on the previous month and below 50 indicates a decrease. </a:t>
            </a:r>
          </a:p>
          <a:p>
            <a:r>
              <a:rPr lang="en-GB" dirty="0"/>
              <a:t>(</a:t>
            </a:r>
            <a:r>
              <a:rPr lang="en-GB" dirty="0" smtClean="0"/>
              <a:t>h)	Vacancies </a:t>
            </a:r>
            <a:r>
              <a:rPr lang="en-GB" dirty="0"/>
              <a:t>as a percentage of the workforce, calculated using rolling three-month measures. Excludes vacancies in agriculture, forestry and fishing. Figure for 2017 Q4 shows vacancies in the three months to December relative to the size of the labour force in the three months to November. </a:t>
            </a:r>
          </a:p>
          <a:p>
            <a:r>
              <a:rPr lang="en-GB" dirty="0"/>
              <a:t>(</a:t>
            </a:r>
            <a:r>
              <a:rPr lang="en-GB" dirty="0" err="1" smtClean="0"/>
              <a:t>i</a:t>
            </a:r>
            <a:r>
              <a:rPr lang="en-GB" dirty="0" smtClean="0"/>
              <a:t>)	Redundancies </a:t>
            </a:r>
            <a:r>
              <a:rPr lang="en-GB" dirty="0"/>
              <a:t>as a percentage of total LFS employees, calculated using rolling three-month measures. Figure for 2017 Q4 is for the three months to November</a:t>
            </a:r>
            <a:r>
              <a:rPr lang="en-GB" dirty="0" smtClean="0"/>
              <a:t>.</a:t>
            </a:r>
            <a:endParaRPr lang="en-GB"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6" y="1600199"/>
            <a:ext cx="5514975" cy="4129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96866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3.B  </a:t>
            </a:r>
            <a:r>
              <a:rPr lang="en-GB" dirty="0" smtClean="0"/>
              <a:t>Recruitment </a:t>
            </a:r>
            <a:r>
              <a:rPr lang="en-GB" dirty="0"/>
              <a:t>difficulties have continued to intensify</a:t>
            </a:r>
            <a:endParaRPr lang="en-GB" dirty="0" smtClean="0"/>
          </a:p>
          <a:p>
            <a:pPr lvl="2"/>
            <a:r>
              <a:rPr lang="en-GB" dirty="0" smtClean="0"/>
              <a:t>Survey indicators of recruitment difficulties</a:t>
            </a:r>
            <a:endParaRPr lang="en-GB" dirty="0"/>
          </a:p>
        </p:txBody>
      </p:sp>
      <p:sp>
        <p:nvSpPr>
          <p:cNvPr id="2" name="Text Placeholder 1"/>
          <p:cNvSpPr>
            <a:spLocks noGrp="1"/>
          </p:cNvSpPr>
          <p:nvPr>
            <p:ph type="body" sz="quarter" idx="16"/>
          </p:nvPr>
        </p:nvSpPr>
        <p:spPr/>
        <p:txBody>
          <a:bodyPr/>
          <a:lstStyle/>
          <a:p>
            <a:r>
              <a:rPr lang="en-GB" dirty="0"/>
              <a:t>Sources: Bank of England, BCC, CBI and </a:t>
            </a:r>
            <a:r>
              <a:rPr lang="en-GB" dirty="0" smtClean="0"/>
              <a:t>CBI/PwC.</a:t>
            </a:r>
          </a:p>
          <a:p>
            <a:r>
              <a:rPr lang="en-GB" dirty="0" smtClean="0"/>
              <a:t> </a:t>
            </a:r>
            <a:endParaRPr lang="en-GB" dirty="0"/>
          </a:p>
          <a:p>
            <a:r>
              <a:rPr lang="en-GB" dirty="0"/>
              <a:t>(</a:t>
            </a:r>
            <a:r>
              <a:rPr lang="en-GB" dirty="0" smtClean="0"/>
              <a:t>a)	Measures </a:t>
            </a:r>
            <a:r>
              <a:rPr lang="en-GB" dirty="0"/>
              <a:t>for the Bank’s Agents (whole economy), the BCC (non-services and services) and CBI (manufacturing, financial services and business/consumer/professional services) are weighted together using employee job shares from Workforce Jobs. </a:t>
            </a:r>
          </a:p>
          <a:p>
            <a:r>
              <a:rPr lang="en-GB" dirty="0"/>
              <a:t>(</a:t>
            </a:r>
            <a:r>
              <a:rPr lang="en-GB" dirty="0" smtClean="0"/>
              <a:t>b)	The </a:t>
            </a:r>
            <a:r>
              <a:rPr lang="en-GB" dirty="0"/>
              <a:t>scores are on a scale of -5 to +5, with positive scores indicating greater recruitment difficulties in the most recent three months relative to normal. Last available observation for each quarter. </a:t>
            </a:r>
          </a:p>
          <a:p>
            <a:r>
              <a:rPr lang="en-GB" dirty="0"/>
              <a:t>(</a:t>
            </a:r>
            <a:r>
              <a:rPr lang="en-GB" dirty="0" smtClean="0"/>
              <a:t>c)	Percentage </a:t>
            </a:r>
            <a:r>
              <a:rPr lang="en-GB" dirty="0"/>
              <a:t>of respondents reporting recruitment difficulties over the past three months. Data are not seasonally adjusted. </a:t>
            </a:r>
          </a:p>
          <a:p>
            <a:r>
              <a:rPr lang="en-GB" dirty="0"/>
              <a:t>(</a:t>
            </a:r>
            <a:r>
              <a:rPr lang="en-GB" dirty="0" smtClean="0"/>
              <a:t>d)	Net </a:t>
            </a:r>
            <a:r>
              <a:rPr lang="en-GB" dirty="0"/>
              <a:t>percentage balance of respondents expecting skilled or other labour to limit output/business over the next three months (in the manufacturing sector) or over the next 12 months (in the financial services and business/consumer/professional services sectors). </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75" y="1947863"/>
            <a:ext cx="7334250" cy="2962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584225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3.C  </a:t>
            </a:r>
            <a:r>
              <a:rPr lang="en-GB" dirty="0">
                <a:solidFill>
                  <a:schemeClr val="tx1"/>
                </a:solidFill>
              </a:rPr>
              <a:t>Monitoring the MPC’s key </a:t>
            </a:r>
            <a:r>
              <a:rPr lang="en-GB" dirty="0" smtClean="0">
                <a:solidFill>
                  <a:schemeClr val="tx1"/>
                </a:solidFill>
              </a:rPr>
              <a:t>judgements</a:t>
            </a:r>
            <a:endParaRPr lang="en-GB" dirty="0">
              <a:solidFill>
                <a:schemeClr val="tx1"/>
              </a:solidFill>
            </a:endParaRPr>
          </a:p>
        </p:txBody>
      </p:sp>
      <p:sp>
        <p:nvSpPr>
          <p:cNvPr id="5" name="Text Placeholder 4"/>
          <p:cNvSpPr>
            <a:spLocks noGrp="1"/>
          </p:cNvSpPr>
          <p:nvPr>
            <p:ph type="body" sz="quarter" idx="16"/>
          </p:nvPr>
        </p:nvSpPr>
        <p:spPr/>
        <p:txBody>
          <a:bodyPr/>
          <a:lstStyle/>
          <a:p>
            <a:endParaRPr lang="en-GB"/>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725" y="1109663"/>
            <a:ext cx="7448550" cy="463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6700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Box 4</a:t>
            </a:r>
          </a:p>
          <a:p>
            <a:pPr algn="ctr"/>
            <a:r>
              <a:rPr lang="en-GB" sz="2400" b="1" dirty="0" smtClean="0">
                <a:latin typeface="Arial" pitchFamily="34" charset="0"/>
                <a:cs typeface="Arial" pitchFamily="34" charset="0"/>
              </a:rPr>
              <a:t>The equilibrium rate of unemployment</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3883534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  </a:t>
            </a:r>
            <a:r>
              <a:rPr lang="en-GB" dirty="0" smtClean="0"/>
              <a:t>Long-term </a:t>
            </a:r>
            <a:r>
              <a:rPr lang="en-GB" dirty="0"/>
              <a:t>unemployment has fallen back to its</a:t>
            </a:r>
          </a:p>
          <a:p>
            <a:pPr lvl="1"/>
            <a:r>
              <a:rPr lang="en-GB" dirty="0"/>
              <a:t>past average rate</a:t>
            </a:r>
            <a:endParaRPr lang="en-GB" dirty="0" smtClean="0"/>
          </a:p>
          <a:p>
            <a:pPr lvl="2"/>
            <a:r>
              <a:rPr lang="en-GB" dirty="0" smtClean="0"/>
              <a:t>Unemployment </a:t>
            </a:r>
            <a:r>
              <a:rPr lang="en-GB" dirty="0"/>
              <a:t>rates by </a:t>
            </a:r>
            <a:r>
              <a:rPr lang="en-GB" dirty="0" smtClean="0"/>
              <a:t>duration</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The </a:t>
            </a:r>
            <a:r>
              <a:rPr lang="en-GB" dirty="0"/>
              <a:t>number of people unemployed in each duration category, divided by the economically active population. Rolling three-month measures. Dashed lines are averages from </a:t>
            </a:r>
            <a:r>
              <a:rPr lang="en-GB" dirty="0" smtClean="0"/>
              <a:t/>
            </a:r>
            <a:br>
              <a:rPr lang="en-GB" dirty="0" smtClean="0"/>
            </a:br>
            <a:r>
              <a:rPr lang="en-GB" dirty="0" smtClean="0"/>
              <a:t>2002 </a:t>
            </a:r>
            <a:r>
              <a:rPr lang="en-GB" dirty="0"/>
              <a:t>to 2007.</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412400"/>
            <a:ext cx="5344374" cy="4439116"/>
          </a:xfrm>
          <a:prstGeom prst="rect">
            <a:avLst/>
          </a:prstGeom>
        </p:spPr>
      </p:pic>
    </p:spTree>
    <p:extLst>
      <p:ext uri="{BB962C8B-B14F-4D97-AF65-F5344CB8AC3E}">
        <p14:creationId xmlns:p14="http://schemas.microsoft.com/office/powerpoint/2010/main" val="41912838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B  </a:t>
            </a:r>
            <a:r>
              <a:rPr lang="en-GB" dirty="0" smtClean="0"/>
              <a:t>Estimated </a:t>
            </a:r>
            <a:r>
              <a:rPr lang="en-GB" dirty="0"/>
              <a:t>equilibrium unemployment from </a:t>
            </a:r>
            <a:r>
              <a:rPr lang="en-GB" dirty="0" smtClean="0"/>
              <a:t>a filter </a:t>
            </a:r>
            <a:r>
              <a:rPr lang="en-GB" dirty="0"/>
              <a:t>model has fallen a little further over the past year</a:t>
            </a:r>
            <a:endParaRPr lang="en-GB" dirty="0" smtClean="0"/>
          </a:p>
          <a:p>
            <a:pPr lvl="2"/>
            <a:r>
              <a:rPr lang="en-GB" dirty="0"/>
              <a:t>Unemployment and estimated shorter-term equilibrium rate from</a:t>
            </a:r>
          </a:p>
          <a:p>
            <a:pPr lvl="2"/>
            <a:r>
              <a:rPr lang="en-GB" dirty="0"/>
              <a:t>a statistical filtering </a:t>
            </a:r>
            <a:r>
              <a:rPr lang="en-GB" dirty="0" smtClean="0"/>
              <a:t>model</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r>
              <a:rPr lang="en-GB" dirty="0" smtClean="0"/>
              <a:t> </a:t>
            </a:r>
            <a:endParaRPr lang="en-GB" dirty="0"/>
          </a:p>
          <a:p>
            <a:r>
              <a:rPr lang="en-GB" dirty="0"/>
              <a:t>(</a:t>
            </a:r>
            <a:r>
              <a:rPr lang="en-GB" dirty="0" smtClean="0"/>
              <a:t>a)	Three-month </a:t>
            </a:r>
            <a:r>
              <a:rPr lang="en-GB" dirty="0"/>
              <a:t>measure. </a:t>
            </a:r>
          </a:p>
          <a:p>
            <a:r>
              <a:rPr lang="en-GB" dirty="0"/>
              <a:t>(</a:t>
            </a:r>
            <a:r>
              <a:rPr lang="en-GB" dirty="0" smtClean="0"/>
              <a:t>b)	The </a:t>
            </a:r>
            <a:r>
              <a:rPr lang="en-GB" dirty="0"/>
              <a:t>filter model used produces an estimate of shorter-term equilibrium unemployment consistent with stable wage growth. The relationship between wage growth and unemployment is assumed to be linear. The sample period is 1971 Q1 to 2017 Q3. The error bands around this estimate are wide.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660050"/>
            <a:ext cx="4895098" cy="4078232"/>
          </a:xfrm>
          <a:prstGeom prst="rect">
            <a:avLst/>
          </a:prstGeom>
        </p:spPr>
      </p:pic>
    </p:spTree>
    <p:extLst>
      <p:ext uri="{BB962C8B-B14F-4D97-AF65-F5344CB8AC3E}">
        <p14:creationId xmlns:p14="http://schemas.microsoft.com/office/powerpoint/2010/main" val="21612620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C  </a:t>
            </a:r>
            <a:r>
              <a:rPr lang="en-GB" dirty="0" smtClean="0"/>
              <a:t>The </a:t>
            </a:r>
            <a:r>
              <a:rPr lang="en-GB" dirty="0"/>
              <a:t>job destruction rate has fallen </a:t>
            </a:r>
            <a:r>
              <a:rPr lang="en-GB" dirty="0" smtClean="0"/>
              <a:t>slightly further </a:t>
            </a:r>
            <a:r>
              <a:rPr lang="en-GB" dirty="0"/>
              <a:t>over the past year</a:t>
            </a:r>
            <a:endParaRPr lang="en-GB" dirty="0" smtClean="0"/>
          </a:p>
          <a:p>
            <a:pPr lvl="2"/>
            <a:r>
              <a:rPr lang="en-GB" dirty="0" smtClean="0"/>
              <a:t>Flows </a:t>
            </a:r>
            <a:r>
              <a:rPr lang="en-GB" dirty="0"/>
              <a:t>between employment and </a:t>
            </a:r>
            <a:r>
              <a:rPr lang="en-GB" dirty="0" smtClean="0"/>
              <a:t>unemployment</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Number </a:t>
            </a:r>
            <a:r>
              <a:rPr lang="en-GB" dirty="0"/>
              <a:t>of people who reported having moved to employment from unemployment in the past three months. Seasonally adjusted by Bank staff. Two-quarter moving average. </a:t>
            </a:r>
          </a:p>
          <a:p>
            <a:r>
              <a:rPr lang="en-GB" dirty="0"/>
              <a:t>(</a:t>
            </a:r>
            <a:r>
              <a:rPr lang="en-GB" dirty="0" smtClean="0"/>
              <a:t>b)	Number </a:t>
            </a:r>
            <a:r>
              <a:rPr lang="en-GB" dirty="0"/>
              <a:t>of people who reported having moved from employment to unemployment in the past three months. Seasonally adjusted by Bank staff. Two-quarter moving average.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488600"/>
            <a:ext cx="5686360" cy="4405588"/>
          </a:xfrm>
          <a:prstGeom prst="rect">
            <a:avLst/>
          </a:prstGeom>
        </p:spPr>
      </p:pic>
    </p:spTree>
    <p:extLst>
      <p:ext uri="{BB962C8B-B14F-4D97-AF65-F5344CB8AC3E}">
        <p14:creationId xmlns:p14="http://schemas.microsoft.com/office/powerpoint/2010/main" val="39695564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3.1  </a:t>
            </a:r>
            <a:r>
              <a:rPr lang="en-GB" dirty="0"/>
              <a:t>The MPC expects growth in the economy’s</a:t>
            </a:r>
          </a:p>
          <a:p>
            <a:pPr lvl="1"/>
            <a:r>
              <a:rPr lang="en-GB" dirty="0"/>
              <a:t>potential supply capacity to be </a:t>
            </a:r>
            <a:r>
              <a:rPr lang="en-GB" dirty="0" smtClean="0"/>
              <a:t>subdued</a:t>
            </a:r>
          </a:p>
          <a:p>
            <a:pPr lvl="1"/>
            <a:r>
              <a:rPr lang="en-GB" sz="2000" dirty="0">
                <a:solidFill>
                  <a:schemeClr val="tx1"/>
                </a:solidFill>
              </a:rPr>
              <a:t>Decomposition</a:t>
            </a:r>
            <a:r>
              <a:rPr lang="en-GB" dirty="0"/>
              <a:t> </a:t>
            </a:r>
            <a:r>
              <a:rPr lang="en-GB" sz="2000" dirty="0">
                <a:solidFill>
                  <a:schemeClr val="tx1"/>
                </a:solidFill>
              </a:rPr>
              <a:t>of</a:t>
            </a:r>
            <a:r>
              <a:rPr lang="en-GB" dirty="0"/>
              <a:t> </a:t>
            </a:r>
            <a:r>
              <a:rPr lang="en-GB" sz="2000" dirty="0">
                <a:solidFill>
                  <a:schemeClr val="tx1"/>
                </a:solidFill>
              </a:rPr>
              <a:t>estimated</a:t>
            </a:r>
            <a:r>
              <a:rPr lang="en-GB" dirty="0"/>
              <a:t> </a:t>
            </a:r>
            <a:r>
              <a:rPr lang="en-GB" sz="2000" dirty="0">
                <a:solidFill>
                  <a:schemeClr val="tx1"/>
                </a:solidFill>
              </a:rPr>
              <a:t>potential</a:t>
            </a:r>
            <a:r>
              <a:rPr lang="en-GB" dirty="0"/>
              <a:t> </a:t>
            </a:r>
            <a:r>
              <a:rPr lang="en-GB" sz="2000" dirty="0">
                <a:solidFill>
                  <a:schemeClr val="tx1"/>
                </a:solidFill>
              </a:rPr>
              <a:t>output</a:t>
            </a:r>
            <a:r>
              <a:rPr lang="en-GB" dirty="0"/>
              <a:t> </a:t>
            </a:r>
            <a:r>
              <a:rPr lang="en-GB" sz="2000" dirty="0" smtClean="0">
                <a:solidFill>
                  <a:schemeClr val="tx1"/>
                </a:solidFill>
              </a:rPr>
              <a:t>growth</a:t>
            </a:r>
            <a:r>
              <a:rPr lang="en-GB" sz="2000" baseline="30000" dirty="0">
                <a:solidFill>
                  <a:schemeClr val="tx1"/>
                </a:solidFill>
              </a:rPr>
              <a:t>(a)</a:t>
            </a:r>
          </a:p>
          <a:p>
            <a:pPr lvl="1"/>
            <a:endParaRPr lang="en-GB" baseline="30000" dirty="0"/>
          </a:p>
        </p:txBody>
      </p:sp>
      <p:sp>
        <p:nvSpPr>
          <p:cNvPr id="5" name="Text Placeholder 4"/>
          <p:cNvSpPr>
            <a:spLocks noGrp="1"/>
          </p:cNvSpPr>
          <p:nvPr>
            <p:ph type="body" sz="quarter" idx="16"/>
          </p:nvPr>
        </p:nvSpPr>
        <p:spPr/>
        <p:txBody>
          <a:bodyPr/>
          <a:lstStyle/>
          <a:p>
            <a:endParaRPr lang="en-GB" dirty="0"/>
          </a:p>
          <a:p>
            <a:r>
              <a:rPr lang="en-GB" dirty="0"/>
              <a:t> Sources: ONS and Bank calculations. </a:t>
            </a:r>
            <a:endParaRPr lang="en-GB" dirty="0" smtClean="0"/>
          </a:p>
          <a:p>
            <a:endParaRPr lang="en-GB" dirty="0"/>
          </a:p>
          <a:p>
            <a:r>
              <a:rPr lang="en-GB" dirty="0"/>
              <a:t>(a</a:t>
            </a:r>
            <a:r>
              <a:rPr lang="en-GB" dirty="0" smtClean="0"/>
              <a:t>)	 </a:t>
            </a:r>
            <a:r>
              <a:rPr lang="en-GB" dirty="0"/>
              <a:t>Annual averages. Faded diamonds and bars are projections. </a:t>
            </a:r>
          </a:p>
          <a:p>
            <a:r>
              <a:rPr lang="en-GB" dirty="0"/>
              <a:t>(b</a:t>
            </a:r>
            <a:r>
              <a:rPr lang="en-GB" dirty="0" smtClean="0"/>
              <a:t>)	 </a:t>
            </a:r>
            <a:r>
              <a:rPr lang="en-GB" dirty="0"/>
              <a:t>Chained-volume measure, based on the </a:t>
            </a:r>
            <a:r>
              <a:rPr lang="en-GB" dirty="0" err="1"/>
              <a:t>backcast</a:t>
            </a:r>
            <a:r>
              <a:rPr lang="en-GB" dirty="0"/>
              <a:t> for the final estimate of GDP. The diamond for the 2011–17 average includes Bank staff’s projection for growth in 2017 Q4.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428525"/>
            <a:ext cx="4968250" cy="4626874"/>
          </a:xfrm>
          <a:prstGeom prst="rect">
            <a:avLst/>
          </a:prstGeom>
        </p:spPr>
      </p:pic>
    </p:spTree>
    <p:extLst>
      <p:ext uri="{BB962C8B-B14F-4D97-AF65-F5344CB8AC3E}">
        <p14:creationId xmlns:p14="http://schemas.microsoft.com/office/powerpoint/2010/main" val="39217853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Box 5</a:t>
            </a:r>
          </a:p>
          <a:p>
            <a:pPr algn="ctr"/>
            <a:r>
              <a:rPr lang="en-GB" sz="2400" b="1" dirty="0">
                <a:latin typeface="Arial" pitchFamily="34" charset="0"/>
                <a:cs typeface="Arial" pitchFamily="34" charset="0"/>
              </a:rPr>
              <a:t>The implications of changing demographics</a:t>
            </a:r>
          </a:p>
          <a:p>
            <a:pPr algn="ctr"/>
            <a:r>
              <a:rPr lang="en-GB" sz="2400" b="1" dirty="0">
                <a:latin typeface="Arial" pitchFamily="34" charset="0"/>
                <a:cs typeface="Arial" pitchFamily="34" charset="0"/>
              </a:rPr>
              <a:t>for UK labour supply</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5890482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  </a:t>
            </a:r>
            <a:r>
              <a:rPr lang="en-GB" dirty="0" smtClean="0"/>
              <a:t>Older </a:t>
            </a:r>
            <a:r>
              <a:rPr lang="en-GB" dirty="0"/>
              <a:t>people account for most </a:t>
            </a:r>
            <a:r>
              <a:rPr lang="en-GB" dirty="0" smtClean="0"/>
              <a:t>of 16</a:t>
            </a:r>
            <a:r>
              <a:rPr lang="en-GB" dirty="0"/>
              <a:t>+ population growth in the ONS’s </a:t>
            </a:r>
            <a:r>
              <a:rPr lang="en-GB" dirty="0" smtClean="0"/>
              <a:t>projection</a:t>
            </a:r>
          </a:p>
          <a:p>
            <a:pPr lvl="2"/>
            <a:r>
              <a:rPr lang="en-GB" dirty="0" smtClean="0"/>
              <a:t>Contributions </a:t>
            </a:r>
            <a:r>
              <a:rPr lang="en-GB" dirty="0"/>
              <a:t>to annual 16+ </a:t>
            </a:r>
            <a:r>
              <a:rPr lang="en-GB"/>
              <a:t>population </a:t>
            </a:r>
            <a:r>
              <a:rPr lang="en-GB" smtClean="0"/>
              <a:t>growth</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Calculated </a:t>
            </a:r>
            <a:r>
              <a:rPr lang="en-GB" dirty="0"/>
              <a:t>using ONS mid-year population estimates. Bars to the right of the dashed line are ONS projections.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383825"/>
            <a:ext cx="5424841" cy="4405588"/>
          </a:xfrm>
          <a:prstGeom prst="rect">
            <a:avLst/>
          </a:prstGeom>
        </p:spPr>
      </p:pic>
    </p:spTree>
    <p:extLst>
      <p:ext uri="{BB962C8B-B14F-4D97-AF65-F5344CB8AC3E}">
        <p14:creationId xmlns:p14="http://schemas.microsoft.com/office/powerpoint/2010/main" val="39457067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B  </a:t>
            </a:r>
            <a:r>
              <a:rPr lang="en-GB" dirty="0" smtClean="0"/>
              <a:t>Net inward migration continues to fall slightly in the ONS’s projections</a:t>
            </a:r>
          </a:p>
          <a:p>
            <a:pPr lvl="2"/>
            <a:r>
              <a:rPr lang="en-GB" dirty="0" smtClean="0"/>
              <a:t>Decomposition </a:t>
            </a:r>
            <a:r>
              <a:rPr lang="en-GB" dirty="0"/>
              <a:t>of net inward migration by </a:t>
            </a:r>
            <a:r>
              <a:rPr lang="en-GB" dirty="0" smtClean="0"/>
              <a:t>nationality</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Rolling </a:t>
            </a:r>
            <a:r>
              <a:rPr lang="en-GB" dirty="0"/>
              <a:t>four-quarter flows. Data are half-yearly to December 2009 and quarterly thereafter, unless otherwise stated. Figures by nationality do not sum to the total prior to 2012. </a:t>
            </a:r>
          </a:p>
          <a:p>
            <a:r>
              <a:rPr lang="en-GB" dirty="0"/>
              <a:t>(</a:t>
            </a:r>
            <a:r>
              <a:rPr lang="en-GB" dirty="0" smtClean="0"/>
              <a:t>b)	Data </a:t>
            </a:r>
            <a:r>
              <a:rPr lang="en-GB" dirty="0"/>
              <a:t>are half-yearly to December 2011 and quarterly thereafter. Diamonds are ONS principal projections.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469550"/>
            <a:ext cx="5512014" cy="4432410"/>
          </a:xfrm>
          <a:prstGeom prst="rect">
            <a:avLst/>
          </a:prstGeom>
        </p:spPr>
      </p:pic>
    </p:spTree>
    <p:extLst>
      <p:ext uri="{BB962C8B-B14F-4D97-AF65-F5344CB8AC3E}">
        <p14:creationId xmlns:p14="http://schemas.microsoft.com/office/powerpoint/2010/main" val="27483969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Table 1</a:t>
            </a:r>
            <a:r>
              <a:rPr lang="en-GB" dirty="0"/>
              <a:t> </a:t>
            </a:r>
            <a:r>
              <a:rPr lang="en-GB" dirty="0" smtClean="0"/>
              <a:t> </a:t>
            </a:r>
            <a:r>
              <a:rPr lang="en-GB" dirty="0"/>
              <a:t>Most of the growth in the UK workforce over the past</a:t>
            </a:r>
          </a:p>
          <a:p>
            <a:pPr lvl="1"/>
            <a:r>
              <a:rPr lang="en-GB" dirty="0"/>
              <a:t>decade has been accounted for by population growth</a:t>
            </a:r>
            <a:r>
              <a:rPr lang="en-GB" baseline="30000" dirty="0"/>
              <a:t>(a)</a:t>
            </a:r>
          </a:p>
          <a:p>
            <a:pPr lvl="1"/>
            <a:r>
              <a:rPr lang="en-GB" sz="2000" dirty="0" smtClean="0">
                <a:solidFill>
                  <a:schemeClr val="tx1"/>
                </a:solidFill>
              </a:rPr>
              <a:t>Contributions </a:t>
            </a:r>
            <a:r>
              <a:rPr lang="en-GB" sz="2000" dirty="0">
                <a:solidFill>
                  <a:schemeClr val="tx1"/>
                </a:solidFill>
              </a:rPr>
              <a:t>to changes in size of the UK </a:t>
            </a:r>
            <a:r>
              <a:rPr lang="en-GB" sz="2000" dirty="0" smtClean="0">
                <a:solidFill>
                  <a:schemeClr val="tx1"/>
                </a:solidFill>
              </a:rPr>
              <a:t>workforce</a:t>
            </a:r>
            <a:endParaRPr lang="en-GB" sz="2000" baseline="30000" dirty="0">
              <a:solidFill>
                <a:schemeClr val="tx1"/>
              </a:solidFill>
            </a:endParaRPr>
          </a:p>
        </p:txBody>
      </p:sp>
      <p:sp>
        <p:nvSpPr>
          <p:cNvPr id="5" name="Text Placeholder 4"/>
          <p:cNvSpPr>
            <a:spLocks noGrp="1"/>
          </p:cNvSpPr>
          <p:nvPr>
            <p:ph type="body" sz="quarter" idx="16"/>
          </p:nvPr>
        </p:nvSpPr>
        <p:spPr>
          <a:xfrm>
            <a:off x="292098" y="5810250"/>
            <a:ext cx="8692104" cy="1047751"/>
          </a:xfrm>
        </p:spPr>
        <p:txBody>
          <a:bodyPr/>
          <a:lstStyle/>
          <a:p>
            <a:r>
              <a:rPr lang="en-GB" dirty="0"/>
              <a:t>Sources: ONS and Bank calculations. </a:t>
            </a:r>
            <a:endParaRPr lang="en-GB" dirty="0" smtClean="0"/>
          </a:p>
          <a:p>
            <a:endParaRPr lang="en-GB" dirty="0"/>
          </a:p>
          <a:p>
            <a:r>
              <a:rPr lang="en-GB" dirty="0"/>
              <a:t>(</a:t>
            </a:r>
            <a:r>
              <a:rPr lang="en-GB" dirty="0" smtClean="0"/>
              <a:t>a)	Calculated </a:t>
            </a:r>
            <a:r>
              <a:rPr lang="en-GB" dirty="0"/>
              <a:t>using data from the Labour Force Survey. </a:t>
            </a:r>
          </a:p>
          <a:p>
            <a:r>
              <a:rPr lang="en-GB" dirty="0"/>
              <a:t>(</a:t>
            </a:r>
            <a:r>
              <a:rPr lang="en-GB" dirty="0" smtClean="0"/>
              <a:t>b)	Calculated </a:t>
            </a:r>
            <a:r>
              <a:rPr lang="en-GB" dirty="0"/>
              <a:t>using the annual ONS long-term international migration statistics by age. Quarterly average of annual growth. Scaled to match the LFS population estimates using the annual ONS mid-year population estimates. Includes those aged 15 and over. Data are to 2016. Shows data for 2017 Q1 and Q2 grown in line with the ONS provisional estimates of total </a:t>
            </a:r>
            <a:r>
              <a:rPr lang="en-GB" dirty="0" smtClean="0"/>
              <a:t/>
            </a:r>
            <a:br>
              <a:rPr lang="en-GB" dirty="0" smtClean="0"/>
            </a:br>
            <a:r>
              <a:rPr lang="en-GB" dirty="0" smtClean="0"/>
              <a:t>long-term </a:t>
            </a:r>
            <a:r>
              <a:rPr lang="en-GB" dirty="0"/>
              <a:t>net migration. </a:t>
            </a:r>
          </a:p>
          <a:p>
            <a:r>
              <a:rPr lang="en-GB" dirty="0"/>
              <a:t>(</a:t>
            </a:r>
            <a:r>
              <a:rPr lang="en-GB" dirty="0" smtClean="0"/>
              <a:t>c)	Decomposition </a:t>
            </a:r>
            <a:r>
              <a:rPr lang="en-GB" dirty="0"/>
              <a:t>calculated using published ONS age groupings. Demographic effects reflect changes in participation driven by changes in the relative size of the age groupings; </a:t>
            </a:r>
            <a:r>
              <a:rPr lang="en-GB" dirty="0" smtClean="0"/>
              <a:t/>
            </a:r>
            <a:br>
              <a:rPr lang="en-GB" dirty="0" smtClean="0"/>
            </a:br>
            <a:r>
              <a:rPr lang="en-GB" dirty="0" smtClean="0"/>
              <a:t>within-demographic </a:t>
            </a:r>
            <a:r>
              <a:rPr lang="en-GB" dirty="0"/>
              <a:t>effects reflect changes in participation within age groups. Differences between the sum of these two components and total changes in participation are predominately due to rounding in age-specific inactivity rates.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1538" y="1528763"/>
            <a:ext cx="7400925" cy="347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5533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3.2  </a:t>
            </a:r>
            <a:r>
              <a:rPr lang="en-GB" dirty="0" smtClean="0"/>
              <a:t>Unemployment is projected to remain at its current low level in Q1</a:t>
            </a:r>
          </a:p>
          <a:p>
            <a:pPr lvl="2"/>
            <a:r>
              <a:rPr lang="en-GB" dirty="0" smtClean="0"/>
              <a:t>Unemployment </a:t>
            </a:r>
            <a:r>
              <a:rPr lang="en-GB" dirty="0"/>
              <a:t>rate and Bank staff’s near-term </a:t>
            </a:r>
            <a:r>
              <a:rPr lang="en-GB" dirty="0" smtClean="0"/>
              <a:t>projection</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endParaRPr lang="en-GB" dirty="0"/>
          </a:p>
          <a:p>
            <a:r>
              <a:rPr lang="en-GB" dirty="0"/>
              <a:t> Sources: ONS and Bank calculations. </a:t>
            </a:r>
            <a:endParaRPr lang="en-GB" dirty="0" smtClean="0"/>
          </a:p>
          <a:p>
            <a:endParaRPr lang="en-GB" dirty="0"/>
          </a:p>
          <a:p>
            <a:r>
              <a:rPr lang="en-GB" dirty="0"/>
              <a:t>(</a:t>
            </a:r>
            <a:r>
              <a:rPr lang="en-GB" dirty="0" smtClean="0"/>
              <a:t>a)	The </a:t>
            </a:r>
            <a:r>
              <a:rPr lang="en-GB" dirty="0"/>
              <a:t>beige diamonds show Bank staff’s central projections for the headline unemployment rate for the three months to September, October, November and December 2017, at the time of the November </a:t>
            </a:r>
            <a:r>
              <a:rPr lang="en-GB" i="1" dirty="0"/>
              <a:t>Report</a:t>
            </a:r>
            <a:r>
              <a:rPr lang="en-GB" dirty="0"/>
              <a:t>. The red diamonds show the current staff projections for the headline unemployment rate for the three months to December 2017, January, February and March 2018. The bands on either side of the diamonds show uncertainty around those projections based on one root mean squared error of past Bank staff projections for the </a:t>
            </a:r>
            <a:r>
              <a:rPr lang="en-GB" dirty="0" smtClean="0"/>
              <a:t/>
            </a:r>
            <a:br>
              <a:rPr lang="en-GB" dirty="0" smtClean="0"/>
            </a:br>
            <a:r>
              <a:rPr lang="en-GB" dirty="0" smtClean="0"/>
              <a:t>three-month </a:t>
            </a:r>
            <a:r>
              <a:rPr lang="en-GB" dirty="0"/>
              <a:t>headline unemployment rate.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428525"/>
            <a:ext cx="5458369" cy="4439116"/>
          </a:xfrm>
          <a:prstGeom prst="rect">
            <a:avLst/>
          </a:prstGeom>
        </p:spPr>
      </p:pic>
    </p:spTree>
    <p:extLst>
      <p:ext uri="{BB962C8B-B14F-4D97-AF65-F5344CB8AC3E}">
        <p14:creationId xmlns:p14="http://schemas.microsoft.com/office/powerpoint/2010/main" val="4463781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3.3  </a:t>
            </a:r>
            <a:r>
              <a:rPr lang="en-GB" dirty="0" smtClean="0"/>
              <a:t>The </a:t>
            </a:r>
            <a:r>
              <a:rPr lang="en-GB" dirty="0"/>
              <a:t>proportion of people not currently looking for</a:t>
            </a:r>
          </a:p>
          <a:p>
            <a:pPr lvl="1"/>
            <a:r>
              <a:rPr lang="en-GB" dirty="0"/>
              <a:t>work, but who would like a job, has continued to fall</a:t>
            </a:r>
          </a:p>
          <a:p>
            <a:pPr lvl="2"/>
            <a:r>
              <a:rPr lang="en-GB" dirty="0"/>
              <a:t>Marginal attachment </a:t>
            </a:r>
            <a:r>
              <a:rPr lang="en-GB" dirty="0" smtClean="0"/>
              <a:t>ratio</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 </a:t>
            </a:r>
            <a:r>
              <a:rPr lang="en-GB" dirty="0" smtClean="0"/>
              <a:t>	Number </a:t>
            </a:r>
            <a:r>
              <a:rPr lang="en-GB" dirty="0"/>
              <a:t>of those aged 16–64 who say they are not actively looking for work but would like a job, as a percentage of the 16–64 population. As reported in the LFS. Rolling three-month measure.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399950"/>
            <a:ext cx="5491897" cy="4445822"/>
          </a:xfrm>
          <a:prstGeom prst="rect">
            <a:avLst/>
          </a:prstGeom>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3.4  </a:t>
            </a:r>
            <a:r>
              <a:rPr lang="en-GB" dirty="0" smtClean="0"/>
              <a:t>The </a:t>
            </a:r>
            <a:r>
              <a:rPr lang="en-GB" dirty="0"/>
              <a:t>proportion of part-time workers unable </a:t>
            </a:r>
            <a:r>
              <a:rPr lang="en-GB" dirty="0" smtClean="0"/>
              <a:t>to find </a:t>
            </a:r>
            <a:r>
              <a:rPr lang="en-GB" dirty="0"/>
              <a:t>a full-time job remains slightly elevated</a:t>
            </a:r>
          </a:p>
          <a:p>
            <a:pPr lvl="2"/>
            <a:r>
              <a:rPr lang="en-GB" dirty="0"/>
              <a:t>People working part-time who could not find a full-time job, as </a:t>
            </a:r>
            <a:r>
              <a:rPr lang="en-GB" dirty="0" smtClean="0"/>
              <a:t>a proportion </a:t>
            </a:r>
            <a:r>
              <a:rPr lang="en-GB" dirty="0"/>
              <a:t>of total </a:t>
            </a:r>
            <a:r>
              <a:rPr lang="en-GB" dirty="0" smtClean="0"/>
              <a:t>employment</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Percentage </a:t>
            </a:r>
            <a:r>
              <a:rPr lang="en-GB" dirty="0"/>
              <a:t>of LFS total employment. As reported in the LFS. Rolling three-month measure.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676175"/>
            <a:ext cx="5498603" cy="4425705"/>
          </a:xfrm>
          <a:prstGeom prst="rect">
            <a:avLst/>
          </a:prstGeom>
        </p:spPr>
      </p:pic>
    </p:spTree>
    <p:extLst>
      <p:ext uri="{BB962C8B-B14F-4D97-AF65-F5344CB8AC3E}">
        <p14:creationId xmlns:p14="http://schemas.microsoft.com/office/powerpoint/2010/main" val="25753234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3.5  </a:t>
            </a:r>
            <a:r>
              <a:rPr lang="en-GB" dirty="0" smtClean="0"/>
              <a:t>Survey </a:t>
            </a:r>
            <a:r>
              <a:rPr lang="en-GB" dirty="0"/>
              <a:t>measures suggest capacity pressures are</a:t>
            </a:r>
          </a:p>
          <a:p>
            <a:pPr lvl="1"/>
            <a:r>
              <a:rPr lang="en-GB" dirty="0"/>
              <a:t>around normal</a:t>
            </a:r>
          </a:p>
          <a:p>
            <a:pPr lvl="2"/>
            <a:r>
              <a:rPr lang="en-GB" dirty="0"/>
              <a:t>Survey indicators of capacity pressures</a:t>
            </a:r>
            <a:r>
              <a:rPr lang="en-GB" baseline="30000" dirty="0"/>
              <a:t>(a)</a:t>
            </a:r>
          </a:p>
        </p:txBody>
      </p:sp>
      <p:sp>
        <p:nvSpPr>
          <p:cNvPr id="5" name="Text Placeholder 4"/>
          <p:cNvSpPr>
            <a:spLocks noGrp="1"/>
          </p:cNvSpPr>
          <p:nvPr>
            <p:ph type="body" sz="quarter" idx="16"/>
          </p:nvPr>
        </p:nvSpPr>
        <p:spPr/>
        <p:txBody>
          <a:bodyPr/>
          <a:lstStyle/>
          <a:p>
            <a:r>
              <a:rPr lang="en-GB" dirty="0"/>
              <a:t>Sources: Bank of England, BCC, CBI, CBI/PwC, ONS and Bank calculations. </a:t>
            </a:r>
            <a:endParaRPr lang="en-GB" dirty="0" smtClean="0"/>
          </a:p>
          <a:p>
            <a:endParaRPr lang="en-GB" dirty="0"/>
          </a:p>
          <a:p>
            <a:r>
              <a:rPr lang="en-GB" dirty="0"/>
              <a:t>(</a:t>
            </a:r>
            <a:r>
              <a:rPr lang="en-GB" dirty="0" smtClean="0"/>
              <a:t>a)	Measures </a:t>
            </a:r>
            <a:r>
              <a:rPr lang="en-GB" dirty="0"/>
              <a:t>are produced by weighting together surveys from the Bank’s Agents (manufacturing and services), the BCC (non-services and services) and the CBI (manufacturing, financial services, business/consumer/professional services and distributive trades) using shares in nominal value added. Agents data are last available observations for each quarter. The BCC data are not seasonally adjusted.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514250"/>
            <a:ext cx="4852426" cy="4200152"/>
          </a:xfrm>
          <a:prstGeom prst="rect">
            <a:avLst/>
          </a:prstGeom>
        </p:spPr>
      </p:pic>
    </p:spTree>
    <p:extLst>
      <p:ext uri="{BB962C8B-B14F-4D97-AF65-F5344CB8AC3E}">
        <p14:creationId xmlns:p14="http://schemas.microsoft.com/office/powerpoint/2010/main" val="1111651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3.6  </a:t>
            </a:r>
            <a:r>
              <a:rPr lang="en-GB" dirty="0"/>
              <a:t>Potential labour supply growth is expected </a:t>
            </a:r>
            <a:r>
              <a:rPr lang="en-GB" dirty="0" smtClean="0"/>
              <a:t>to be </a:t>
            </a:r>
            <a:r>
              <a:rPr lang="en-GB" dirty="0"/>
              <a:t>subdued relative to the past decade</a:t>
            </a:r>
          </a:p>
          <a:p>
            <a:pPr lvl="2"/>
            <a:r>
              <a:rPr lang="en-GB" dirty="0" smtClean="0"/>
              <a:t>Contributions </a:t>
            </a:r>
            <a:r>
              <a:rPr lang="en-GB" dirty="0"/>
              <a:t>to </a:t>
            </a:r>
            <a:r>
              <a:rPr lang="en-GB" dirty="0" smtClean="0"/>
              <a:t>annual </a:t>
            </a:r>
            <a:r>
              <a:rPr lang="en-GB" dirty="0"/>
              <a:t>growth </a:t>
            </a:r>
            <a:r>
              <a:rPr lang="en-GB"/>
              <a:t>in estimated potential </a:t>
            </a:r>
            <a:r>
              <a:rPr lang="en-GB" dirty="0" smtClean="0"/>
              <a:t>hours worked</a:t>
            </a:r>
            <a:r>
              <a:rPr lang="en-GB" baseline="30000" dirty="0" smtClean="0"/>
              <a:t>(a</a:t>
            </a:r>
            <a:r>
              <a:rPr lang="en-GB" baseline="30000" dirty="0"/>
              <a:t>)</a:t>
            </a:r>
          </a:p>
          <a:p>
            <a:endParaRPr lang="en-GB"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Annual </a:t>
            </a:r>
            <a:r>
              <a:rPr lang="en-GB" dirty="0"/>
              <a:t>averages. Faded diamond and bars are projections. </a:t>
            </a:r>
          </a:p>
          <a:p>
            <a:r>
              <a:rPr lang="en-GB" dirty="0"/>
              <a:t>(</a:t>
            </a:r>
            <a:r>
              <a:rPr lang="en-GB" dirty="0" smtClean="0"/>
              <a:t>b)	Positive </a:t>
            </a:r>
            <a:r>
              <a:rPr lang="en-GB" dirty="0"/>
              <a:t>bars indicate that a fall in the short-run equilibrium unemployment rate has increased potential labour supply.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380900"/>
            <a:ext cx="4814326" cy="4695454"/>
          </a:xfrm>
          <a:prstGeom prst="rect">
            <a:avLst/>
          </a:prstGeom>
        </p:spPr>
      </p:pic>
    </p:spTree>
    <p:extLst>
      <p:ext uri="{BB962C8B-B14F-4D97-AF65-F5344CB8AC3E}">
        <p14:creationId xmlns:p14="http://schemas.microsoft.com/office/powerpoint/2010/main" val="35434209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3.7  </a:t>
            </a:r>
            <a:r>
              <a:rPr lang="en-GB" dirty="0" smtClean="0"/>
              <a:t>Productivity has barely risen since the financial</a:t>
            </a:r>
          </a:p>
          <a:p>
            <a:pPr lvl="1"/>
            <a:r>
              <a:rPr lang="en-GB" dirty="0" smtClean="0"/>
              <a:t>crisis</a:t>
            </a:r>
          </a:p>
          <a:p>
            <a:pPr lvl="2"/>
            <a:r>
              <a:rPr lang="en-GB" dirty="0" smtClean="0"/>
              <a:t>Whole-economy </a:t>
            </a:r>
            <a:r>
              <a:rPr lang="en-GB" dirty="0"/>
              <a:t>hourly labour </a:t>
            </a:r>
            <a:r>
              <a:rPr lang="en-GB" dirty="0" smtClean="0"/>
              <a:t>productivity</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Output </a:t>
            </a:r>
            <a:r>
              <a:rPr lang="en-GB" dirty="0"/>
              <a:t>per hour based on the </a:t>
            </a:r>
            <a:r>
              <a:rPr lang="en-GB" dirty="0" err="1"/>
              <a:t>backcast</a:t>
            </a:r>
            <a:r>
              <a:rPr lang="en-GB" dirty="0"/>
              <a:t> for the final estimate of GDP.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533300"/>
            <a:ext cx="5498603" cy="4418999"/>
          </a:xfrm>
          <a:prstGeom prst="rect">
            <a:avLst/>
          </a:prstGeom>
        </p:spPr>
      </p:pic>
    </p:spTree>
    <p:extLst>
      <p:ext uri="{BB962C8B-B14F-4D97-AF65-F5344CB8AC3E}">
        <p14:creationId xmlns:p14="http://schemas.microsoft.com/office/powerpoint/2010/main" val="7520718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3.8  </a:t>
            </a:r>
            <a:r>
              <a:rPr lang="en-GB" dirty="0" smtClean="0"/>
              <a:t>Productivity </a:t>
            </a:r>
            <a:r>
              <a:rPr lang="en-GB" dirty="0"/>
              <a:t>growth remains subdued</a:t>
            </a:r>
          </a:p>
          <a:p>
            <a:pPr lvl="2"/>
            <a:r>
              <a:rPr lang="en-GB" dirty="0" smtClean="0"/>
              <a:t>Contributions </a:t>
            </a:r>
            <a:r>
              <a:rPr lang="en-GB" dirty="0"/>
              <a:t>to four-quarter growth in whole-economy hourly labour</a:t>
            </a:r>
          </a:p>
          <a:p>
            <a:pPr lvl="2"/>
            <a:r>
              <a:rPr lang="en-GB" dirty="0" smtClean="0"/>
              <a:t>productivity</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The </a:t>
            </a:r>
            <a:r>
              <a:rPr lang="en-GB" dirty="0"/>
              <a:t>decomposition is based on a growth-accounting framework using a constant returns to scale Cobb Douglas production function, with capital to total output elasticity </a:t>
            </a:r>
            <a:r>
              <a:rPr lang="en-GB" dirty="0" smtClean="0"/>
              <a:t>of ⅓. </a:t>
            </a:r>
            <a:r>
              <a:rPr lang="en-GB" dirty="0"/>
              <a:t>Other drivers is a residual. </a:t>
            </a:r>
          </a:p>
          <a:p>
            <a:r>
              <a:rPr lang="en-GB" dirty="0"/>
              <a:t>(</a:t>
            </a:r>
            <a:r>
              <a:rPr lang="en-GB" dirty="0" smtClean="0"/>
              <a:t>b)	Output </a:t>
            </a:r>
            <a:r>
              <a:rPr lang="en-GB" dirty="0"/>
              <a:t>per hour is based on the </a:t>
            </a:r>
            <a:r>
              <a:rPr lang="en-GB" dirty="0" err="1"/>
              <a:t>backcast</a:t>
            </a:r>
            <a:r>
              <a:rPr lang="en-GB" dirty="0"/>
              <a:t> for the final estimate of GDP. The diamond shows Bank staff’s projection for 2017 Q4. </a:t>
            </a:r>
          </a:p>
          <a:p>
            <a:r>
              <a:rPr lang="en-GB" dirty="0"/>
              <a:t>(</a:t>
            </a:r>
            <a:r>
              <a:rPr lang="en-GB" dirty="0" smtClean="0"/>
              <a:t>c)	Fixed </a:t>
            </a:r>
            <a:r>
              <a:rPr lang="en-GB" dirty="0"/>
              <a:t>capital stock, including structures, machinery, vehicles, computers, purchased software, own-account software, mineral exploration, artistic originals and R&amp;D. Calculations are based on Oulton, N and Wallis, G (2016), ‘Capital stocks and capital services: integrated and consistent estimates for the United Kingdom, 1950–2013’, </a:t>
            </a:r>
            <a:r>
              <a:rPr lang="en-GB" i="1" dirty="0"/>
              <a:t>Economic Modelling</a:t>
            </a:r>
            <a:r>
              <a:rPr lang="en-GB" dirty="0"/>
              <a:t>, Vol. 54, pages 117–25. Faded bar shows Bank staff’s projection for 2017 Q4. Data are not updated for </a:t>
            </a:r>
            <a:r>
              <a:rPr lang="en-GB" i="1" dirty="0"/>
              <a:t>Blue Book 2017</a:t>
            </a:r>
            <a:r>
              <a:rPr lang="en-GB" dirty="0"/>
              <a:t>.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0" y="1285650"/>
            <a:ext cx="5139853" cy="4237338"/>
          </a:xfrm>
          <a:prstGeom prst="rect">
            <a:avLst/>
          </a:prstGeom>
        </p:spPr>
      </p:pic>
    </p:spTree>
    <p:extLst>
      <p:ext uri="{BB962C8B-B14F-4D97-AF65-F5344CB8AC3E}">
        <p14:creationId xmlns:p14="http://schemas.microsoft.com/office/powerpoint/2010/main" val="2019540006"/>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2018-02-08T00:00:00+00:00</PublishDate>
    <PublishingExpirationDate xmlns="http://schemas.microsoft.com/sharepoint/v3" xsi:nil="true"/>
    <IncludeContentsInIndex xmlns="http://schemas.microsoft.com/sharepoint/v3">true</IncludeContentsInIndex>
    <PublishingStartDate xmlns="http://schemas.microsoft.com/sharepoint/v3">2017-11-02T12:00:00+00:00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2.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3.xml><?xml version="1.0" encoding="utf-8"?>
<ds:datastoreItem xmlns:ds="http://schemas.openxmlformats.org/officeDocument/2006/customXml" ds:itemID="{D4A39AD9-F0DF-4C49-B8DC-4830BAFEA464}">
  <ds:schemaRefs>
    <ds:schemaRef ds:uri="a5edd0e9-353e-4089-bcbc-d9218926e91f"/>
    <ds:schemaRef ds:uri="http://purl.org/dc/dcmitype/"/>
    <ds:schemaRef ds:uri="http://schemas.microsoft.com/sharepoint/v3"/>
    <ds:schemaRef ds:uri="http://schemas.microsoft.com/office/infopath/2007/PartnerControls"/>
    <ds:schemaRef ds:uri="http://purl.org/dc/elements/1.1/"/>
    <ds:schemaRef ds:uri="http://schemas.openxmlformats.org/package/2006/metadata/core-properties"/>
    <ds:schemaRef ds:uri="http://purl.org/dc/terms/"/>
    <ds:schemaRef ds:uri="3093D571-876B-405D-9D29-9CB9268274E1"/>
    <ds:schemaRef ds:uri="http://schemas.microsoft.com/sharepoint/v3/fields"/>
    <ds:schemaRef ds:uri="A5EDD0E9-353E-4089-BCBC-D9218926E91F"/>
    <ds:schemaRef ds:uri="http://schemas.microsoft.com/office/2006/documentManagement/types"/>
    <ds:schemaRef ds:uri="b67fa5cd-9f58-4c91-ae17-33c31eed239f"/>
    <ds:schemaRef ds:uri="http://schemas.microsoft.com/office/2006/metadata/properties"/>
    <ds:schemaRef ds:uri="http://www.w3.org/XML/1998/namespace"/>
  </ds:schemaRefs>
</ds:datastoreItem>
</file>

<file path=customXml/itemProps4.xml><?xml version="1.0" encoding="utf-8"?>
<ds:datastoreItem xmlns:ds="http://schemas.openxmlformats.org/officeDocument/2006/customXml" ds:itemID="{B7AF5C6B-CC02-4150-81A4-96788685ED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a5edd0e9-353e-4089-bcbc-d9218926e91f"/>
    <ds:schemaRef ds:uri="A5EDD0E9-353E-4089-BCBC-D9218926E91F"/>
    <ds:schemaRef ds:uri="http://schemas.microsoft.com/sharepoint/v3/fields"/>
    <ds:schemaRef ds:uri="3093D571-876B-405D-9D29-9CB9268274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282</TotalTime>
  <Words>649</Words>
  <Application>Microsoft Office PowerPoint</Application>
  <PresentationFormat>On-screen Show (4:3)</PresentationFormat>
  <Paragraphs>132</Paragraphs>
  <Slides>23</Slides>
  <Notes>4</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IR POWERPOINT TEMPLATE</vt:lpstr>
      <vt:lpstr>Inflation Report February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3: Supply and the labour market</dc:title>
  <dc:subject>Section 3: Output and supply</dc:subject>
  <dc:creator>Bank of England</dc:creator>
  <cp:keywords/>
  <dc:description/>
  <cp:lastModifiedBy>Shearman, Maxine</cp:lastModifiedBy>
  <cp:revision>28</cp:revision>
  <cp:lastPrinted>2018-02-07T13:23:55Z</cp:lastPrinted>
  <dcterms:created xsi:type="dcterms:W3CDTF">2017-11-01T10:59:12Z</dcterms:created>
  <dcterms:modified xsi:type="dcterms:W3CDTF">2018-02-07T19:27:17Z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